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69" r:id="rId2"/>
    <p:sldId id="256" r:id="rId3"/>
    <p:sldId id="271" r:id="rId4"/>
    <p:sldId id="257" r:id="rId5"/>
    <p:sldId id="261" r:id="rId6"/>
    <p:sldId id="266" r:id="rId7"/>
    <p:sldId id="264" r:id="rId8"/>
    <p:sldId id="262" r:id="rId9"/>
    <p:sldId id="259" r:id="rId10"/>
    <p:sldId id="267" r:id="rId11"/>
    <p:sldId id="263" r:id="rId12"/>
    <p:sldId id="268"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60"/>
  </p:normalViewPr>
  <p:slideViewPr>
    <p:cSldViewPr>
      <p:cViewPr varScale="1">
        <p:scale>
          <a:sx n="75" d="100"/>
          <a:sy n="75" d="100"/>
        </p:scale>
        <p:origin x="1014"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DB0EFC9D-4C4A-410B-B622-BE33D6E372A6}" type="datetimeFigureOut">
              <a:rPr lang="en-US" smtClean="0"/>
              <a:pPr/>
              <a:t>08/27/2014</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069BDEFD-8BB8-4097-BB47-9B29BC21E067}" type="slidenum">
              <a:rPr lang="en-US" smtClean="0"/>
              <a:pPr/>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0EFC9D-4C4A-410B-B622-BE33D6E372A6}" type="datetimeFigureOut">
              <a:rPr lang="en-US" smtClean="0"/>
              <a:pPr/>
              <a:t>08/27/2014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BDEFD-8BB8-4097-BB47-9B29BC21E067}"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0EFC9D-4C4A-410B-B622-BE33D6E372A6}" type="datetimeFigureOut">
              <a:rPr lang="en-US" smtClean="0"/>
              <a:pPr/>
              <a:t>08/27/2014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BDEFD-8BB8-4097-BB47-9B29BC21E067}"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0EFC9D-4C4A-410B-B622-BE33D6E372A6}" type="datetimeFigureOut">
              <a:rPr lang="en-US" smtClean="0"/>
              <a:pPr/>
              <a:t>08/27/2014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BDEFD-8BB8-4097-BB47-9B29BC21E067}"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0EFC9D-4C4A-410B-B622-BE33D6E372A6}" type="datetimeFigureOut">
              <a:rPr lang="en-US" smtClean="0"/>
              <a:pPr/>
              <a:t>08/27/2014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BDEFD-8BB8-4097-BB47-9B29BC21E06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B0EFC9D-4C4A-410B-B622-BE33D6E372A6}" type="datetimeFigureOut">
              <a:rPr lang="en-US" smtClean="0"/>
              <a:pPr/>
              <a:t>08/27/2014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BDEFD-8BB8-4097-BB47-9B29BC21E067}"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B0EFC9D-4C4A-410B-B622-BE33D6E372A6}" type="datetimeFigureOut">
              <a:rPr lang="en-US" smtClean="0"/>
              <a:pPr/>
              <a:t>08/27/2014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BDEFD-8BB8-4097-BB47-9B29BC21E067}"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B0EFC9D-4C4A-410B-B622-BE33D6E372A6}" type="datetimeFigureOut">
              <a:rPr lang="en-US" smtClean="0"/>
              <a:pPr/>
              <a:t>08/27/2014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BDEFD-8BB8-4097-BB47-9B29BC21E067}"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0EFC9D-4C4A-410B-B622-BE33D6E372A6}" type="datetimeFigureOut">
              <a:rPr lang="en-US" smtClean="0"/>
              <a:pPr/>
              <a:t>08/27/2014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BDEFD-8BB8-4097-BB47-9B29BC21E0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0EFC9D-4C4A-410B-B622-BE33D6E372A6}" type="datetimeFigureOut">
              <a:rPr lang="en-US" smtClean="0"/>
              <a:pPr/>
              <a:t>08/27/2014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BDEFD-8BB8-4097-BB47-9B29BC21E0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0EFC9D-4C4A-410B-B622-BE33D6E372A6}" type="datetimeFigureOut">
              <a:rPr lang="en-US" smtClean="0"/>
              <a:pPr/>
              <a:t>08/27/2014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BDEFD-8BB8-4097-BB47-9B29BC21E0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DB0EFC9D-4C4A-410B-B622-BE33D6E372A6}" type="datetimeFigureOut">
              <a:rPr lang="en-US" smtClean="0"/>
              <a:pPr/>
              <a:t>08/27/2014</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069BDEFD-8BB8-4097-BB47-9B29BC21E06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learntheaddress.org/"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By yourself, then in your group, answer the following questions:</a:t>
            </a:r>
          </a:p>
          <a:p>
            <a:endParaRPr lang="en-US" dirty="0" smtClean="0"/>
          </a:p>
          <a:p>
            <a:pPr>
              <a:buNone/>
            </a:pPr>
            <a:r>
              <a:rPr lang="en-US" dirty="0" smtClean="0"/>
              <a:t>     </a:t>
            </a:r>
            <a:r>
              <a:rPr lang="en-US" b="1" i="1" dirty="0" smtClean="0"/>
              <a:t>Describe, in your own words, a few of the events that helped to lead to the Civil War.  Be sure to explain </a:t>
            </a:r>
            <a:r>
              <a:rPr lang="en-US" b="1" i="1" u="sng" dirty="0" smtClean="0"/>
              <a:t>HOW</a:t>
            </a:r>
            <a:r>
              <a:rPr lang="en-US" b="1" i="1" dirty="0" smtClean="0"/>
              <a:t> they caused the Civil War.</a:t>
            </a:r>
            <a:endParaRPr lang="en-US" b="1" i="1" dirty="0" smtClean="0"/>
          </a:p>
          <a:p>
            <a:pPr>
              <a:buNone/>
            </a:pPr>
            <a:endParaRPr lang="en-US" b="1" i="1" dirty="0" smtClean="0"/>
          </a:p>
          <a:p>
            <a:pPr algn="ctr">
              <a:buNone/>
            </a:pPr>
            <a:r>
              <a:rPr lang="en-US" dirty="0" smtClean="0"/>
              <a:t>Be ready to discuss in a few minutes</a:t>
            </a:r>
            <a:endParaRPr lang="en-US" dirty="0"/>
          </a:p>
        </p:txBody>
      </p:sp>
      <p:sp>
        <p:nvSpPr>
          <p:cNvPr id="3" name="Title 2"/>
          <p:cNvSpPr>
            <a:spLocks noGrp="1"/>
          </p:cNvSpPr>
          <p:nvPr>
            <p:ph type="title"/>
          </p:nvPr>
        </p:nvSpPr>
        <p:spPr/>
        <p:txBody>
          <a:bodyPr/>
          <a:lstStyle/>
          <a:p>
            <a:r>
              <a:rPr lang="en-US" dirty="0" smtClean="0"/>
              <a:t>Warm- Up</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56263" cy="1054250"/>
          </a:xfrm>
        </p:spPr>
        <p:txBody>
          <a:bodyPr/>
          <a:lstStyle/>
          <a:p>
            <a:r>
              <a:rPr lang="en-US" sz="3600" dirty="0" smtClean="0"/>
              <a:t>What was the Gettysburg Address?</a:t>
            </a:r>
            <a:endParaRPr lang="en-US" sz="3600" dirty="0"/>
          </a:p>
        </p:txBody>
      </p:sp>
      <p:sp>
        <p:nvSpPr>
          <p:cNvPr id="3" name="Content Placeholder 2"/>
          <p:cNvSpPr>
            <a:spLocks noGrp="1"/>
          </p:cNvSpPr>
          <p:nvPr>
            <p:ph sz="quarter" idx="13"/>
          </p:nvPr>
        </p:nvSpPr>
        <p:spPr>
          <a:xfrm>
            <a:off x="228600" y="2240280"/>
            <a:ext cx="4261104" cy="4312920"/>
          </a:xfrm>
        </p:spPr>
        <p:txBody>
          <a:bodyPr>
            <a:normAutofit fontScale="77500" lnSpcReduction="20000"/>
          </a:bodyPr>
          <a:lstStyle/>
          <a:p>
            <a:r>
              <a:rPr lang="en-US" dirty="0" smtClean="0"/>
              <a:t>2 minute 271 speech given by Lincoln</a:t>
            </a:r>
          </a:p>
          <a:p>
            <a:endParaRPr lang="en-US" dirty="0" smtClean="0"/>
          </a:p>
          <a:p>
            <a:r>
              <a:rPr lang="en-US" dirty="0" smtClean="0"/>
              <a:t>Dedicates a National Cemetery for soldiers who died at Gettysburg</a:t>
            </a:r>
          </a:p>
          <a:p>
            <a:endParaRPr lang="en-US" dirty="0" smtClean="0"/>
          </a:p>
          <a:p>
            <a:r>
              <a:rPr lang="en-US" dirty="0" smtClean="0"/>
              <a:t>Redirected political thought in America toward idea of “</a:t>
            </a:r>
            <a:r>
              <a:rPr lang="en-US" u="sng" dirty="0" smtClean="0"/>
              <a:t>equality</a:t>
            </a:r>
            <a:r>
              <a:rPr lang="en-US" dirty="0" smtClean="0"/>
              <a:t>”</a:t>
            </a:r>
          </a:p>
          <a:p>
            <a:endParaRPr lang="en-US" dirty="0" smtClean="0"/>
          </a:p>
          <a:p>
            <a:r>
              <a:rPr lang="en-US" dirty="0" smtClean="0"/>
              <a:t>Introduces new way Americans view themselves &amp; their government</a:t>
            </a:r>
          </a:p>
          <a:p>
            <a:endParaRPr lang="en-US" dirty="0" smtClean="0"/>
          </a:p>
          <a:p>
            <a:r>
              <a:rPr lang="en-US" dirty="0" smtClean="0">
                <a:solidFill>
                  <a:schemeClr val="tx1">
                    <a:lumMod val="95000"/>
                    <a:lumOff val="5000"/>
                  </a:schemeClr>
                </a:solidFill>
                <a:hlinkClick r:id="rId2"/>
              </a:rPr>
              <a:t>Learn the Address</a:t>
            </a:r>
            <a:endParaRPr lang="en-US" dirty="0">
              <a:solidFill>
                <a:schemeClr val="tx1">
                  <a:lumMod val="95000"/>
                  <a:lumOff val="5000"/>
                </a:schemeClr>
              </a:solidFill>
            </a:endParaRPr>
          </a:p>
        </p:txBody>
      </p:sp>
      <p:pic>
        <p:nvPicPr>
          <p:cNvPr id="23554" name="Picture 2" descr="http://www.millswyck.com/wp-content/uploads/2013/11/Lincolnatgettysburg.jpg"/>
          <p:cNvPicPr>
            <a:picLocks noChangeAspect="1" noChangeArrowheads="1"/>
          </p:cNvPicPr>
          <p:nvPr/>
        </p:nvPicPr>
        <p:blipFill>
          <a:blip r:embed="rId3" cstate="print"/>
          <a:srcRect/>
          <a:stretch>
            <a:fillRect/>
          </a:stretch>
        </p:blipFill>
        <p:spPr bwMode="auto">
          <a:xfrm>
            <a:off x="4953000" y="2057400"/>
            <a:ext cx="3810000" cy="41783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of the War</a:t>
            </a:r>
            <a:endParaRPr lang="en-US" dirty="0"/>
          </a:p>
        </p:txBody>
      </p:sp>
      <p:sp>
        <p:nvSpPr>
          <p:cNvPr id="3" name="Content Placeholder 2"/>
          <p:cNvSpPr>
            <a:spLocks noGrp="1"/>
          </p:cNvSpPr>
          <p:nvPr>
            <p:ph sz="quarter" idx="13"/>
          </p:nvPr>
        </p:nvSpPr>
        <p:spPr>
          <a:xfrm>
            <a:off x="381000" y="2133600"/>
            <a:ext cx="4108704" cy="4343400"/>
          </a:xfrm>
        </p:spPr>
        <p:txBody>
          <a:bodyPr>
            <a:normAutofit fontScale="92500"/>
          </a:bodyPr>
          <a:lstStyle/>
          <a:p>
            <a:r>
              <a:rPr lang="en-US" dirty="0" smtClean="0"/>
              <a:t>Sherman’s March to the Sea </a:t>
            </a:r>
          </a:p>
          <a:p>
            <a:endParaRPr lang="en-US" dirty="0" smtClean="0"/>
          </a:p>
          <a:p>
            <a:endParaRPr lang="en-US" dirty="0"/>
          </a:p>
          <a:p>
            <a:r>
              <a:rPr lang="en-US" dirty="0" smtClean="0"/>
              <a:t>Battle of </a:t>
            </a:r>
            <a:r>
              <a:rPr lang="en-US" u="sng" dirty="0" smtClean="0"/>
              <a:t>Appomattox Courthouse </a:t>
            </a:r>
            <a:r>
              <a:rPr lang="en-US" dirty="0" smtClean="0"/>
              <a:t>– War is Over, Lee Surrenders to Grant</a:t>
            </a:r>
          </a:p>
          <a:p>
            <a:endParaRPr lang="en-US" dirty="0" smtClean="0"/>
          </a:p>
          <a:p>
            <a:endParaRPr lang="en-US" dirty="0"/>
          </a:p>
          <a:p>
            <a:r>
              <a:rPr lang="en-US" dirty="0" smtClean="0"/>
              <a:t>Lincoln is assassinated a days later</a:t>
            </a:r>
            <a:endParaRPr 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2362200"/>
            <a:ext cx="35052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0198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Scale>
                                      <p:cBhvr>
                                        <p:cTn id="14"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3" end="3"/>
                                            </p:txEl>
                                          </p:spTgt>
                                        </p:tgtEl>
                                        <p:attrNameLst>
                                          <p:attrName>ppt_x</p:attrName>
                                          <p:attrName>ppt_y</p:attrName>
                                        </p:attrNameLst>
                                      </p:cBhvr>
                                    </p:animMotion>
                                    <p:animEffect transition="in" filter="fade">
                                      <p:cBhvr>
                                        <p:cTn id="16" dur="1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Scale>
                                      <p:cBhvr>
                                        <p:cTn id="21"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6" end="6"/>
                                            </p:txEl>
                                          </p:spTgt>
                                        </p:tgtEl>
                                        <p:attrNameLst>
                                          <p:attrName>ppt_x</p:attrName>
                                          <p:attrName>ppt_y</p:attrName>
                                        </p:attrNameLst>
                                      </p:cBhvr>
                                    </p:animMotion>
                                    <p:animEffect transition="in" filter="fade">
                                      <p:cBhvr>
                                        <p:cTn id="23"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685800"/>
            <a:ext cx="9220200" cy="6172200"/>
          </a:xfrm>
        </p:spPr>
        <p:txBody>
          <a:bodyPr>
            <a:normAutofit fontScale="85000" lnSpcReduction="20000"/>
          </a:bodyPr>
          <a:lstStyle/>
          <a:p>
            <a:r>
              <a:rPr lang="en-US" u="sng" dirty="0" smtClean="0"/>
              <a:t>Individually or in a group</a:t>
            </a:r>
            <a:r>
              <a:rPr lang="en-US" dirty="0" smtClean="0"/>
              <a:t>: Discuss and answer the following questions about the meaning of the Gettysburg Address (you must mark your paper):</a:t>
            </a:r>
          </a:p>
          <a:p>
            <a:endParaRPr lang="en-US" dirty="0" smtClean="0"/>
          </a:p>
          <a:p>
            <a:endParaRPr lang="en-US" dirty="0" smtClean="0"/>
          </a:p>
          <a:p>
            <a:pPr marL="0" indent="0">
              <a:buNone/>
            </a:pPr>
            <a:r>
              <a:rPr lang="en-US" dirty="0" smtClean="0"/>
              <a:t>      1. What does “Four score and seven years ago” mean? </a:t>
            </a:r>
          </a:p>
          <a:p>
            <a:pPr marL="0" indent="0">
              <a:buNone/>
            </a:pPr>
            <a:r>
              <a:rPr lang="en-US" dirty="0" smtClean="0"/>
              <a:t/>
            </a:r>
            <a:br>
              <a:rPr lang="en-US" dirty="0" smtClean="0"/>
            </a:br>
            <a:r>
              <a:rPr lang="en-US" dirty="0" smtClean="0"/>
              <a:t>      2. What is Lincoln referring to in this first sentence? </a:t>
            </a:r>
          </a:p>
          <a:p>
            <a:pPr marL="0" indent="0">
              <a:buNone/>
            </a:pPr>
            <a:r>
              <a:rPr lang="en-US" dirty="0" smtClean="0"/>
              <a:t/>
            </a:r>
            <a:br>
              <a:rPr lang="en-US" dirty="0" smtClean="0"/>
            </a:br>
            <a:r>
              <a:rPr lang="en-US" dirty="0" smtClean="0"/>
              <a:t>      3. What is the purpose of the address that Lincoln is giving?</a:t>
            </a:r>
          </a:p>
          <a:p>
            <a:pPr marL="0" indent="0">
              <a:buNone/>
            </a:pPr>
            <a:r>
              <a:rPr lang="en-US" dirty="0" smtClean="0"/>
              <a:t/>
            </a:r>
            <a:br>
              <a:rPr lang="en-US" dirty="0" smtClean="0"/>
            </a:br>
            <a:r>
              <a:rPr lang="en-US" dirty="0" smtClean="0"/>
              <a:t>      4. Why does Lincoln say that “</a:t>
            </a:r>
            <a:r>
              <a:rPr lang="en-US" b="1" dirty="0" smtClean="0"/>
              <a:t>we</a:t>
            </a:r>
            <a:r>
              <a:rPr lang="en-US" dirty="0" smtClean="0"/>
              <a:t> can not dedicate—</a:t>
            </a:r>
            <a:r>
              <a:rPr lang="en-US" b="1" dirty="0" smtClean="0"/>
              <a:t>we</a:t>
            </a:r>
            <a:r>
              <a:rPr lang="en-US" dirty="0" smtClean="0"/>
              <a:t> can not consecrate—      </a:t>
            </a:r>
            <a:r>
              <a:rPr lang="en-US" b="1" dirty="0" smtClean="0"/>
              <a:t>we</a:t>
            </a:r>
            <a:r>
              <a:rPr lang="en-US" dirty="0" smtClean="0"/>
              <a:t> can not hallow—this ground?” Cite evidence from the text in your response.</a:t>
            </a:r>
          </a:p>
          <a:p>
            <a:pPr marL="0" indent="0">
              <a:buNone/>
            </a:pPr>
            <a:r>
              <a:rPr lang="en-US" dirty="0" smtClean="0"/>
              <a:t/>
            </a:r>
            <a:br>
              <a:rPr lang="en-US" dirty="0" smtClean="0"/>
            </a:br>
            <a:r>
              <a:rPr lang="en-US" dirty="0" smtClean="0"/>
              <a:t>      5. What then can </a:t>
            </a:r>
            <a:r>
              <a:rPr lang="en-US" b="1" dirty="0" smtClean="0"/>
              <a:t>we</a:t>
            </a:r>
            <a:r>
              <a:rPr lang="en-US" dirty="0" smtClean="0"/>
              <a:t> do? What does Lincoln say is the task “for us the   living?” Why?</a:t>
            </a:r>
          </a:p>
          <a:p>
            <a:pPr marL="0" indent="0">
              <a:buNone/>
            </a:pPr>
            <a:r>
              <a:rPr lang="en-US" dirty="0" smtClean="0"/>
              <a:t/>
            </a:r>
            <a:br>
              <a:rPr lang="en-US" dirty="0" smtClean="0"/>
            </a:br>
            <a:r>
              <a:rPr lang="en-US" dirty="0" smtClean="0"/>
              <a:t>      6. What was “</a:t>
            </a:r>
            <a:r>
              <a:rPr lang="en-US" b="1" dirty="0" smtClean="0"/>
              <a:t>that cause</a:t>
            </a:r>
            <a:r>
              <a:rPr lang="en-US" dirty="0" smtClean="0"/>
              <a:t> for which they gave the last full measure of devotion?” Do you think all of the soldiers who died fighting at Gettysburg were fighting for the same cause? Why or why not? </a:t>
            </a:r>
          </a:p>
          <a:p>
            <a:pPr marL="0" indent="0">
              <a:buNone/>
            </a:pPr>
            <a:r>
              <a:rPr lang="en-US" dirty="0" smtClean="0"/>
              <a:t/>
            </a:r>
            <a:br>
              <a:rPr lang="en-US" dirty="0" smtClean="0"/>
            </a:br>
            <a:r>
              <a:rPr lang="en-US" dirty="0" smtClean="0"/>
              <a:t>     7. In the last clause, what is meant by government “</a:t>
            </a:r>
            <a:r>
              <a:rPr lang="en-US" b="1" dirty="0" smtClean="0"/>
              <a:t>of</a:t>
            </a:r>
            <a:r>
              <a:rPr lang="en-US" dirty="0" smtClean="0"/>
              <a:t> the people, </a:t>
            </a:r>
            <a:r>
              <a:rPr lang="en-US" b="1" dirty="0" smtClean="0"/>
              <a:t>by</a:t>
            </a:r>
            <a:r>
              <a:rPr lang="en-US" dirty="0" smtClean="0"/>
              <a:t> the people, </a:t>
            </a:r>
            <a:r>
              <a:rPr lang="en-US" b="1" dirty="0" smtClean="0"/>
              <a:t>for</a:t>
            </a:r>
            <a:r>
              <a:rPr lang="en-US" dirty="0" smtClean="0"/>
              <a:t> the people”?</a:t>
            </a:r>
          </a:p>
          <a:p>
            <a:endParaRPr lang="en-US" dirty="0"/>
          </a:p>
        </p:txBody>
      </p:sp>
      <p:sp>
        <p:nvSpPr>
          <p:cNvPr id="2" name="Title 1"/>
          <p:cNvSpPr>
            <a:spLocks noGrp="1"/>
          </p:cNvSpPr>
          <p:nvPr>
            <p:ph type="title"/>
          </p:nvPr>
        </p:nvSpPr>
        <p:spPr>
          <a:xfrm>
            <a:off x="0" y="0"/>
            <a:ext cx="9144000" cy="572844"/>
          </a:xfrm>
        </p:spPr>
        <p:txBody>
          <a:bodyPr/>
          <a:lstStyle/>
          <a:p>
            <a:r>
              <a:rPr lang="en-US" sz="3600" dirty="0" smtClean="0"/>
              <a:t>Today’s Activity: Primary Source analysis</a:t>
            </a:r>
            <a:endParaRPr lang="en-US"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buNone/>
            </a:pPr>
            <a:r>
              <a:rPr lang="en-US" dirty="0" smtClean="0"/>
              <a:t>Create a Venn Diagram comparing equality back then to today.</a:t>
            </a:r>
          </a:p>
          <a:p>
            <a:endParaRPr lang="en-US" dirty="0" smtClean="0"/>
          </a:p>
          <a:p>
            <a:pPr>
              <a:buNone/>
            </a:pPr>
            <a:endParaRPr lang="en-US" dirty="0"/>
          </a:p>
        </p:txBody>
      </p:sp>
      <p:sp>
        <p:nvSpPr>
          <p:cNvPr id="3" name="Title 2"/>
          <p:cNvSpPr>
            <a:spLocks noGrp="1"/>
          </p:cNvSpPr>
          <p:nvPr>
            <p:ph type="title"/>
          </p:nvPr>
        </p:nvSpPr>
        <p:spPr>
          <a:xfrm>
            <a:off x="838200" y="304800"/>
            <a:ext cx="7756263" cy="1054250"/>
          </a:xfrm>
        </p:spPr>
        <p:txBody>
          <a:bodyPr/>
          <a:lstStyle/>
          <a:p>
            <a:r>
              <a:rPr lang="en-US" sz="4000" dirty="0" smtClean="0"/>
              <a:t>How does Lincoln’s idea of equality differ from ours today? How is it the same?</a:t>
            </a:r>
            <a:endParaRPr lang="en-US" sz="4000" dirty="0"/>
          </a:p>
        </p:txBody>
      </p:sp>
      <p:pic>
        <p:nvPicPr>
          <p:cNvPr id="24586" name="Picture 10" descr="http://www.irc.vbschools.com/fortheweb/charts_graphs/images/Venn%20Diagram.jpg"/>
          <p:cNvPicPr>
            <a:picLocks noChangeAspect="1" noChangeArrowheads="1"/>
          </p:cNvPicPr>
          <p:nvPr/>
        </p:nvPicPr>
        <p:blipFill>
          <a:blip r:embed="rId2" cstate="print"/>
          <a:srcRect/>
          <a:stretch>
            <a:fillRect/>
          </a:stretch>
        </p:blipFill>
        <p:spPr bwMode="auto">
          <a:xfrm>
            <a:off x="2438400" y="3200400"/>
            <a:ext cx="4186606" cy="32004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6000" dirty="0" smtClean="0"/>
              <a:t>A Really Quick Civil War Review</a:t>
            </a:r>
            <a:endParaRPr lang="en-US" sz="60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29854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1" y="2248347"/>
            <a:ext cx="8063752" cy="4304853"/>
          </a:xfrm>
        </p:spPr>
        <p:txBody>
          <a:bodyPr>
            <a:normAutofit lnSpcReduction="10000"/>
          </a:bodyPr>
          <a:lstStyle/>
          <a:p>
            <a:r>
              <a:rPr lang="en-US" dirty="0" smtClean="0"/>
              <a:t>1861- 1865</a:t>
            </a:r>
          </a:p>
          <a:p>
            <a:endParaRPr lang="en-US" dirty="0"/>
          </a:p>
          <a:p>
            <a:r>
              <a:rPr lang="en-US" dirty="0" smtClean="0"/>
              <a:t>Lincoln = President</a:t>
            </a:r>
          </a:p>
          <a:p>
            <a:endParaRPr lang="en-US" dirty="0"/>
          </a:p>
          <a:p>
            <a:r>
              <a:rPr lang="en-US" dirty="0" smtClean="0"/>
              <a:t>North vs. South </a:t>
            </a:r>
            <a:endParaRPr lang="en-US" dirty="0" smtClean="0"/>
          </a:p>
          <a:p>
            <a:endParaRPr lang="en-US" dirty="0"/>
          </a:p>
          <a:p>
            <a:r>
              <a:rPr lang="en-US" dirty="0" smtClean="0"/>
              <a:t>Cause = Slavery</a:t>
            </a:r>
            <a:endParaRPr lang="en-US" dirty="0" smtClean="0"/>
          </a:p>
          <a:p>
            <a:endParaRPr lang="en-US" dirty="0"/>
          </a:p>
          <a:p>
            <a:r>
              <a:rPr lang="en-US" dirty="0" smtClean="0"/>
              <a:t>Border States = states that allowed slavery that stayed with the Union (Missouri, Kentucky, Maryland)</a:t>
            </a:r>
          </a:p>
          <a:p>
            <a:endParaRPr lang="en-US" dirty="0"/>
          </a:p>
          <a:p>
            <a:endParaRPr lang="en-US" dirty="0"/>
          </a:p>
        </p:txBody>
      </p:sp>
      <p:sp>
        <p:nvSpPr>
          <p:cNvPr id="2" name="Title 1"/>
          <p:cNvSpPr>
            <a:spLocks noGrp="1"/>
          </p:cNvSpPr>
          <p:nvPr>
            <p:ph type="title"/>
          </p:nvPr>
        </p:nvSpPr>
        <p:spPr/>
        <p:txBody>
          <a:bodyPr/>
          <a:lstStyle/>
          <a:p>
            <a:r>
              <a:rPr lang="en-US" dirty="0" smtClean="0"/>
              <a:t>Civil War – Quick Facts</a:t>
            </a:r>
            <a:endParaRPr lang="en-US" dirty="0"/>
          </a:p>
        </p:txBody>
      </p:sp>
    </p:spTree>
    <p:extLst>
      <p:ext uri="{BB962C8B-B14F-4D97-AF65-F5344CB8AC3E}">
        <p14:creationId xmlns:p14="http://schemas.microsoft.com/office/powerpoint/2010/main" val="29397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wipe(down)">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8490" y="152400"/>
            <a:ext cx="7756263" cy="1472006"/>
          </a:xfrm>
        </p:spPr>
        <p:txBody>
          <a:bodyPr>
            <a:noAutofit/>
          </a:bodyPr>
          <a:lstStyle/>
          <a:p>
            <a:r>
              <a:rPr lang="en-US" sz="2800" u="sng" dirty="0" smtClean="0"/>
              <a:t>In your groups</a:t>
            </a:r>
            <a:r>
              <a:rPr lang="en-US" sz="2800" dirty="0" smtClean="0"/>
              <a:t>, hypothesize who had the advantage in each of the following categories, and why?  </a:t>
            </a:r>
            <a:endParaRPr lang="en-US" sz="2800" dirty="0"/>
          </a:p>
        </p:txBody>
      </p:sp>
      <p:sp>
        <p:nvSpPr>
          <p:cNvPr id="7" name="Content Placeholder 6"/>
          <p:cNvSpPr>
            <a:spLocks noGrp="1"/>
          </p:cNvSpPr>
          <p:nvPr>
            <p:ph sz="quarter" idx="13"/>
          </p:nvPr>
        </p:nvSpPr>
        <p:spPr>
          <a:xfrm>
            <a:off x="457200" y="2133600"/>
            <a:ext cx="4032504" cy="4495800"/>
          </a:xfrm>
        </p:spPr>
        <p:txBody>
          <a:bodyPr>
            <a:normAutofit lnSpcReduction="10000"/>
          </a:bodyPr>
          <a:lstStyle/>
          <a:p>
            <a:r>
              <a:rPr lang="en-US" dirty="0" smtClean="0"/>
              <a:t>Who had the stronger military? Why do you say that?</a:t>
            </a:r>
          </a:p>
          <a:p>
            <a:endParaRPr lang="en-US" dirty="0"/>
          </a:p>
          <a:p>
            <a:r>
              <a:rPr lang="en-US" dirty="0" smtClean="0"/>
              <a:t>Economy? Why?</a:t>
            </a:r>
          </a:p>
          <a:p>
            <a:endParaRPr lang="en-US" dirty="0"/>
          </a:p>
          <a:p>
            <a:r>
              <a:rPr lang="en-US" dirty="0" smtClean="0"/>
              <a:t>Industry? Why?</a:t>
            </a:r>
          </a:p>
          <a:p>
            <a:endParaRPr lang="en-US" dirty="0"/>
          </a:p>
          <a:p>
            <a:r>
              <a:rPr lang="en-US" dirty="0" smtClean="0"/>
              <a:t>Transportation? Why?</a:t>
            </a:r>
          </a:p>
          <a:p>
            <a:endParaRPr lang="en-US" dirty="0"/>
          </a:p>
          <a:p>
            <a:r>
              <a:rPr lang="en-US" dirty="0" smtClean="0"/>
              <a:t>Population? Why?</a:t>
            </a:r>
            <a:endParaRPr lang="en-US" dirty="0"/>
          </a:p>
        </p:txBody>
      </p:sp>
      <p:sp>
        <p:nvSpPr>
          <p:cNvPr id="8" name="Content Placeholder 7"/>
          <p:cNvSpPr>
            <a:spLocks noGrp="1"/>
          </p:cNvSpPr>
          <p:nvPr>
            <p:ph sz="quarter" idx="14"/>
          </p:nvPr>
        </p:nvSpPr>
        <p:spPr/>
        <p:txBody>
          <a:bodyPr/>
          <a:lstStyle/>
          <a:p>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5800" y="2286000"/>
            <a:ext cx="4242507" cy="4115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54902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447800"/>
            <a:ext cx="8630278"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a:xfrm>
            <a:off x="152400" y="0"/>
            <a:ext cx="8991600" cy="1624406"/>
          </a:xfrm>
        </p:spPr>
        <p:txBody>
          <a:bodyPr/>
          <a:lstStyle/>
          <a:p>
            <a:r>
              <a:rPr lang="en-US" sz="3200" dirty="0" smtClean="0"/>
              <a:t>Turn and talk: What are 5 things this graph tells us about the Civil War?</a:t>
            </a:r>
            <a:endParaRPr lang="en-US" sz="3200" dirty="0"/>
          </a:p>
        </p:txBody>
      </p:sp>
    </p:spTree>
    <p:extLst>
      <p:ext uri="{BB962C8B-B14F-4D97-AF65-F5344CB8AC3E}">
        <p14:creationId xmlns:p14="http://schemas.microsoft.com/office/powerpoint/2010/main" val="2312503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56263" cy="1054250"/>
          </a:xfrm>
        </p:spPr>
        <p:txBody>
          <a:bodyPr/>
          <a:lstStyle/>
          <a:p>
            <a:r>
              <a:rPr lang="en-US" sz="4000" dirty="0" smtClean="0"/>
              <a:t>What was the Anaconda Plan?</a:t>
            </a:r>
            <a:endParaRPr lang="en-US" sz="4000" dirty="0"/>
          </a:p>
        </p:txBody>
      </p:sp>
      <p:sp>
        <p:nvSpPr>
          <p:cNvPr id="3" name="Content Placeholder 2"/>
          <p:cNvSpPr>
            <a:spLocks noGrp="1"/>
          </p:cNvSpPr>
          <p:nvPr>
            <p:ph sz="quarter" idx="13"/>
          </p:nvPr>
        </p:nvSpPr>
        <p:spPr>
          <a:xfrm>
            <a:off x="0" y="1447800"/>
            <a:ext cx="4267200" cy="5105400"/>
          </a:xfrm>
        </p:spPr>
        <p:txBody>
          <a:bodyPr>
            <a:normAutofit fontScale="92500" lnSpcReduction="20000"/>
          </a:bodyPr>
          <a:lstStyle/>
          <a:p>
            <a:r>
              <a:rPr lang="en-US" dirty="0" smtClean="0"/>
              <a:t>It was General George Winfield Scott’s war strategy (North).</a:t>
            </a:r>
          </a:p>
          <a:p>
            <a:endParaRPr lang="en-US" dirty="0" smtClean="0"/>
          </a:p>
          <a:p>
            <a:r>
              <a:rPr lang="en-US" dirty="0" smtClean="0"/>
              <a:t>Key ideas:</a:t>
            </a:r>
          </a:p>
          <a:p>
            <a:pPr>
              <a:buNone/>
            </a:pPr>
            <a:endParaRPr lang="en-US" dirty="0" smtClean="0"/>
          </a:p>
          <a:p>
            <a:pPr lvl="1"/>
            <a:r>
              <a:rPr lang="en-US" sz="2000" dirty="0" smtClean="0"/>
              <a:t>1) “</a:t>
            </a:r>
            <a:r>
              <a:rPr lang="en-US" sz="2000" b="1" dirty="0" smtClean="0"/>
              <a:t>Anaconda Plan” </a:t>
            </a:r>
            <a:r>
              <a:rPr lang="en-US" sz="2000" dirty="0" smtClean="0"/>
              <a:t>– blockade</a:t>
            </a:r>
          </a:p>
          <a:p>
            <a:pPr lvl="1"/>
            <a:endParaRPr lang="en-US" sz="2000" dirty="0" smtClean="0"/>
          </a:p>
          <a:p>
            <a:pPr lvl="1"/>
            <a:r>
              <a:rPr lang="en-US" sz="2000" dirty="0" smtClean="0"/>
              <a:t>2) take Mississippi River to split in South in 2 (divide &amp; conquer)</a:t>
            </a:r>
          </a:p>
          <a:p>
            <a:pPr lvl="1"/>
            <a:endParaRPr lang="en-US" sz="2000" dirty="0" smtClean="0"/>
          </a:p>
          <a:p>
            <a:pPr lvl="1"/>
            <a:r>
              <a:rPr lang="en-US" sz="2000" dirty="0" smtClean="0"/>
              <a:t>3) Free slaves to undermine economy</a:t>
            </a:r>
          </a:p>
          <a:p>
            <a:pPr lvl="1"/>
            <a:endParaRPr lang="en-US" sz="2000" dirty="0" smtClean="0"/>
          </a:p>
          <a:p>
            <a:pPr lvl="1"/>
            <a:r>
              <a:rPr lang="en-US" sz="2000" dirty="0" smtClean="0"/>
              <a:t>4) Grind it out</a:t>
            </a:r>
          </a:p>
          <a:p>
            <a:endParaRPr lang="en-US" dirty="0"/>
          </a:p>
        </p:txBody>
      </p:sp>
      <p:pic>
        <p:nvPicPr>
          <p:cNvPr id="1026" name="Picture 2" descr="http://virginiaplaces.org/military/graphics/anaconda.png"/>
          <p:cNvPicPr>
            <a:picLocks noChangeAspect="1" noChangeArrowheads="1"/>
          </p:cNvPicPr>
          <p:nvPr/>
        </p:nvPicPr>
        <p:blipFill>
          <a:blip r:embed="rId2" cstate="print"/>
          <a:srcRect/>
          <a:stretch>
            <a:fillRect/>
          </a:stretch>
        </p:blipFill>
        <p:spPr bwMode="auto">
          <a:xfrm>
            <a:off x="4191000" y="1371600"/>
            <a:ext cx="5233216" cy="4953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amond(in)">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diamond(in)">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amond(in)">
                                      <p:cBhvr>
                                        <p:cTn id="27" dur="20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diamond(in)">
                                      <p:cBhvr>
                                        <p:cTn id="32"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was the Emancipation Proclamation?</a:t>
            </a:r>
            <a:endParaRPr lang="en-US" sz="3200" dirty="0"/>
          </a:p>
        </p:txBody>
      </p:sp>
      <p:sp>
        <p:nvSpPr>
          <p:cNvPr id="3" name="Content Placeholder 2"/>
          <p:cNvSpPr>
            <a:spLocks noGrp="1"/>
          </p:cNvSpPr>
          <p:nvPr>
            <p:ph sz="quarter" idx="13"/>
          </p:nvPr>
        </p:nvSpPr>
        <p:spPr>
          <a:xfrm>
            <a:off x="304800" y="2240280"/>
            <a:ext cx="4184904" cy="4312920"/>
          </a:xfrm>
        </p:spPr>
        <p:txBody>
          <a:bodyPr>
            <a:normAutofit fontScale="92500" lnSpcReduction="10000"/>
          </a:bodyPr>
          <a:lstStyle/>
          <a:p>
            <a:r>
              <a:rPr lang="en-US" dirty="0" smtClean="0"/>
              <a:t>September 22, 1862 Lincoln declares slaves living in Confederate States were free!</a:t>
            </a:r>
          </a:p>
          <a:p>
            <a:endParaRPr lang="en-US" dirty="0" smtClean="0"/>
          </a:p>
          <a:p>
            <a:r>
              <a:rPr lang="en-US" b="1" u="sng" dirty="0" smtClean="0"/>
              <a:t>IMP-B/C</a:t>
            </a:r>
            <a:r>
              <a:rPr lang="en-US" dirty="0" smtClean="0"/>
              <a:t>: </a:t>
            </a:r>
          </a:p>
          <a:p>
            <a:pPr lvl="1"/>
            <a:r>
              <a:rPr lang="en-US" dirty="0" smtClean="0"/>
              <a:t>Changed meaning of the war , now it was a war of liberation!</a:t>
            </a:r>
          </a:p>
          <a:p>
            <a:endParaRPr lang="en-US" dirty="0" smtClean="0"/>
          </a:p>
          <a:p>
            <a:r>
              <a:rPr lang="en-US" b="1" i="1" dirty="0" smtClean="0">
                <a:solidFill>
                  <a:srgbClr val="FF0000"/>
                </a:solidFill>
              </a:rPr>
              <a:t>Turn &amp; Talk: Why do you think Lincoln only freed slaves in the Confederate States?</a:t>
            </a:r>
            <a:endParaRPr lang="en-US" b="1" i="1" dirty="0">
              <a:solidFill>
                <a:srgbClr val="FF0000"/>
              </a:solidFill>
            </a:endParaRPr>
          </a:p>
        </p:txBody>
      </p:sp>
      <p:pic>
        <p:nvPicPr>
          <p:cNvPr id="5122" name="Picture 2" descr="http://civilwardailygazette.com/wp-content/uploads/2012/09/dec1proc.jpg"/>
          <p:cNvPicPr>
            <a:picLocks noChangeAspect="1" noChangeArrowheads="1"/>
          </p:cNvPicPr>
          <p:nvPr/>
        </p:nvPicPr>
        <p:blipFill>
          <a:blip r:embed="rId2" cstate="print"/>
          <a:srcRect/>
          <a:stretch>
            <a:fillRect/>
          </a:stretch>
        </p:blipFill>
        <p:spPr bwMode="auto">
          <a:xfrm>
            <a:off x="5257800" y="2286000"/>
            <a:ext cx="3650594" cy="42100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wipe(down)">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400" dirty="0" smtClean="0"/>
              <a:t>Grant (north)</a:t>
            </a:r>
            <a:endParaRPr lang="en-US" sz="4400" dirty="0"/>
          </a:p>
        </p:txBody>
      </p:sp>
      <p:sp>
        <p:nvSpPr>
          <p:cNvPr id="2" name="Title 1"/>
          <p:cNvSpPr>
            <a:spLocks noGrp="1"/>
          </p:cNvSpPr>
          <p:nvPr>
            <p:ph type="title"/>
          </p:nvPr>
        </p:nvSpPr>
        <p:spPr/>
        <p:txBody>
          <a:bodyPr/>
          <a:lstStyle/>
          <a:p>
            <a:r>
              <a:rPr lang="en-US" dirty="0" smtClean="0"/>
              <a:t>2 Generals</a:t>
            </a:r>
            <a:endParaRPr lang="en-US" dirty="0"/>
          </a:p>
        </p:txBody>
      </p:sp>
      <p:sp>
        <p:nvSpPr>
          <p:cNvPr id="4" name="Content Placeholder 3"/>
          <p:cNvSpPr>
            <a:spLocks noGrp="1"/>
          </p:cNvSpPr>
          <p:nvPr>
            <p:ph sz="quarter" idx="4294967295"/>
          </p:nvPr>
        </p:nvSpPr>
        <p:spPr>
          <a:xfrm>
            <a:off x="5340350" y="2239963"/>
            <a:ext cx="3803650" cy="3876675"/>
          </a:xfrm>
        </p:spPr>
        <p:txBody>
          <a:bodyPr>
            <a:normAutofit/>
          </a:bodyPr>
          <a:lstStyle/>
          <a:p>
            <a:r>
              <a:rPr lang="en-US" sz="4400" dirty="0" smtClean="0"/>
              <a:t>Lee (south)</a:t>
            </a:r>
            <a:endParaRPr lang="en-US" sz="44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3048000"/>
            <a:ext cx="5638800" cy="357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92069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56263" cy="1054250"/>
          </a:xfrm>
        </p:spPr>
        <p:txBody>
          <a:bodyPr/>
          <a:lstStyle/>
          <a:p>
            <a:r>
              <a:rPr lang="en-US" sz="4000" dirty="0" smtClean="0"/>
              <a:t>What were the turning points of the War?</a:t>
            </a:r>
            <a:endParaRPr lang="en-US" sz="4000" dirty="0"/>
          </a:p>
        </p:txBody>
      </p:sp>
      <p:sp>
        <p:nvSpPr>
          <p:cNvPr id="3" name="Content Placeholder 2"/>
          <p:cNvSpPr>
            <a:spLocks noGrp="1"/>
          </p:cNvSpPr>
          <p:nvPr>
            <p:ph sz="quarter" idx="13"/>
          </p:nvPr>
        </p:nvSpPr>
        <p:spPr>
          <a:xfrm>
            <a:off x="0" y="1524000"/>
            <a:ext cx="3962400" cy="5181600"/>
          </a:xfrm>
        </p:spPr>
        <p:txBody>
          <a:bodyPr>
            <a:normAutofit fontScale="85000" lnSpcReduction="20000"/>
          </a:bodyPr>
          <a:lstStyle/>
          <a:p>
            <a:endParaRPr lang="en-US" dirty="0" smtClean="0"/>
          </a:p>
          <a:p>
            <a:r>
              <a:rPr lang="en-US" u="sng" dirty="0" smtClean="0"/>
              <a:t>Antietam</a:t>
            </a:r>
            <a:r>
              <a:rPr lang="en-US" dirty="0" smtClean="0"/>
              <a:t> ends chance for South to get foreign support</a:t>
            </a:r>
            <a:endParaRPr lang="en-US" u="sng" dirty="0" smtClean="0"/>
          </a:p>
          <a:p>
            <a:endParaRPr lang="en-US" u="sng" dirty="0" smtClean="0"/>
          </a:p>
          <a:p>
            <a:endParaRPr lang="en-US" u="sng" dirty="0" smtClean="0"/>
          </a:p>
          <a:p>
            <a:r>
              <a:rPr lang="en-US" u="sng" dirty="0" smtClean="0"/>
              <a:t>Vicksburg</a:t>
            </a:r>
            <a:r>
              <a:rPr lang="en-US" dirty="0" smtClean="0"/>
              <a:t> splits the South in two and lets the North control the Mississippi</a:t>
            </a:r>
            <a:endParaRPr lang="en-US" dirty="0"/>
          </a:p>
          <a:p>
            <a:pPr marL="0" indent="0">
              <a:buNone/>
            </a:pPr>
            <a:endParaRPr lang="en-US" dirty="0"/>
          </a:p>
          <a:p>
            <a:endParaRPr lang="en-US" dirty="0" smtClean="0"/>
          </a:p>
          <a:p>
            <a:r>
              <a:rPr lang="en-US" u="sng" dirty="0" smtClean="0"/>
              <a:t>Gettysburg</a:t>
            </a:r>
            <a:r>
              <a:rPr lang="en-US" dirty="0" smtClean="0"/>
              <a:t> was last real push North by Lee and the Confederacy</a:t>
            </a:r>
          </a:p>
          <a:p>
            <a:endParaRPr lang="en-US" dirty="0" smtClean="0"/>
          </a:p>
          <a:p>
            <a:r>
              <a:rPr lang="en-US" dirty="0" smtClean="0"/>
              <a:t>After Gettysburg everyone knew it was just a matter of time</a:t>
            </a:r>
          </a:p>
          <a:p>
            <a:endParaRPr lang="en-US" dirty="0" smtClean="0"/>
          </a:p>
          <a:p>
            <a:endParaRPr lang="en-US" dirty="0"/>
          </a:p>
          <a:p>
            <a:endParaRPr lang="en-US" dirty="0"/>
          </a:p>
        </p:txBody>
      </p:sp>
      <p:sp>
        <p:nvSpPr>
          <p:cNvPr id="4" name="Content Placeholder 3"/>
          <p:cNvSpPr>
            <a:spLocks noGrp="1"/>
          </p:cNvSpPr>
          <p:nvPr>
            <p:ph sz="quarter" idx="14"/>
          </p:nvPr>
        </p:nvSpPr>
        <p:spPr/>
        <p:txBody>
          <a:bodyPr/>
          <a:lstStyle/>
          <a:p>
            <a:endParaRPr lang="en-US"/>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2400" y="2209800"/>
            <a:ext cx="5388864"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3279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heckerboard(across)">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checkerboard(across)">
                                      <p:cBhvr>
                                        <p:cTn id="17" dur="500"/>
                                        <p:tgtEl>
                                          <p:spTgt spid="3">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checkerboard(across)">
                                      <p:cBhvr>
                                        <p:cTn id="2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663</TotalTime>
  <Words>484</Words>
  <Application>Microsoft Office PowerPoint</Application>
  <PresentationFormat>On-screen Show (4:3)</PresentationFormat>
  <Paragraphs>93</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Book Antiqua</vt:lpstr>
      <vt:lpstr>Wingdings</vt:lpstr>
      <vt:lpstr>Hardcover</vt:lpstr>
      <vt:lpstr>Warm- Up</vt:lpstr>
      <vt:lpstr>A Really Quick Civil War Review</vt:lpstr>
      <vt:lpstr>Civil War – Quick Facts</vt:lpstr>
      <vt:lpstr>In your groups, hypothesize who had the advantage in each of the following categories, and why?  </vt:lpstr>
      <vt:lpstr>Turn and talk: What are 5 things this graph tells us about the Civil War?</vt:lpstr>
      <vt:lpstr>What was the Anaconda Plan?</vt:lpstr>
      <vt:lpstr>What was the Emancipation Proclamation?</vt:lpstr>
      <vt:lpstr>2 Generals</vt:lpstr>
      <vt:lpstr>What were the turning points of the War?</vt:lpstr>
      <vt:lpstr>What was the Gettysburg Address?</vt:lpstr>
      <vt:lpstr>The End of the War</vt:lpstr>
      <vt:lpstr>Today’s Activity: Primary Source analysis</vt:lpstr>
      <vt:lpstr>How does Lincoln’s idea of equality differ from ours today? How is it the same?</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War Review</dc:title>
  <dc:creator>Mcdonald, Damien L.</dc:creator>
  <cp:lastModifiedBy>Mcdonald, Damien L.</cp:lastModifiedBy>
  <cp:revision>23</cp:revision>
  <dcterms:created xsi:type="dcterms:W3CDTF">2012-08-28T11:59:42Z</dcterms:created>
  <dcterms:modified xsi:type="dcterms:W3CDTF">2014-08-27T14:17:23Z</dcterms:modified>
</cp:coreProperties>
</file>